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2" r:id="rId4"/>
    <p:sldId id="263" r:id="rId5"/>
    <p:sldId id="269" r:id="rId6"/>
    <p:sldId id="265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1" autoAdjust="0"/>
    <p:restoredTop sz="94660"/>
  </p:normalViewPr>
  <p:slideViewPr>
    <p:cSldViewPr snapToGrid="0">
      <p:cViewPr varScale="1">
        <p:scale>
          <a:sx n="64" d="100"/>
          <a:sy n="64" d="100"/>
        </p:scale>
        <p:origin x="91" y="7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E61C3-893D-46CD-80C0-FB2A63724689}" type="datetimeFigureOut">
              <a:rPr lang="nl-NL" smtClean="0"/>
              <a:t>2-11-2020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9DF25-902F-477D-A0AC-817C69B677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9964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E61C3-893D-46CD-80C0-FB2A63724689}" type="datetimeFigureOut">
              <a:rPr lang="nl-NL" smtClean="0"/>
              <a:t>2-11-2020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9DF25-902F-477D-A0AC-817C69B677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7636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E61C3-893D-46CD-80C0-FB2A63724689}" type="datetimeFigureOut">
              <a:rPr lang="nl-NL" smtClean="0"/>
              <a:t>2-11-2020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9DF25-902F-477D-A0AC-817C69B677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2010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E61C3-893D-46CD-80C0-FB2A63724689}" type="datetimeFigureOut">
              <a:rPr lang="nl-NL" smtClean="0"/>
              <a:t>2-11-2020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9DF25-902F-477D-A0AC-817C69B677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6535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E61C3-893D-46CD-80C0-FB2A63724689}" type="datetimeFigureOut">
              <a:rPr lang="nl-NL" smtClean="0"/>
              <a:t>2-11-2020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9DF25-902F-477D-A0AC-817C69B677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0623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E61C3-893D-46CD-80C0-FB2A63724689}" type="datetimeFigureOut">
              <a:rPr lang="nl-NL" smtClean="0"/>
              <a:t>2-11-2020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9DF25-902F-477D-A0AC-817C69B677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5880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E61C3-893D-46CD-80C0-FB2A63724689}" type="datetimeFigureOut">
              <a:rPr lang="nl-NL" smtClean="0"/>
              <a:t>2-11-2020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9DF25-902F-477D-A0AC-817C69B677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9041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E61C3-893D-46CD-80C0-FB2A63724689}" type="datetimeFigureOut">
              <a:rPr lang="nl-NL" smtClean="0"/>
              <a:t>2-11-2020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9DF25-902F-477D-A0AC-817C69B677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4031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E61C3-893D-46CD-80C0-FB2A63724689}" type="datetimeFigureOut">
              <a:rPr lang="nl-NL" smtClean="0"/>
              <a:t>2-11-2020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9DF25-902F-477D-A0AC-817C69B677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6931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E61C3-893D-46CD-80C0-FB2A63724689}" type="datetimeFigureOut">
              <a:rPr lang="nl-NL" smtClean="0"/>
              <a:t>2-11-2020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9DF25-902F-477D-A0AC-817C69B677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5981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E61C3-893D-46CD-80C0-FB2A63724689}" type="datetimeFigureOut">
              <a:rPr lang="nl-NL" smtClean="0"/>
              <a:t>2-11-2020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9DF25-902F-477D-A0AC-817C69B677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7076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E61C3-893D-46CD-80C0-FB2A63724689}" type="datetimeFigureOut">
              <a:rPr lang="nl-NL" smtClean="0"/>
              <a:t>2-11-2020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9DF25-902F-477D-A0AC-817C69B677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3432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1F5196-6B6D-480B-BC0C-F8B11844A0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9308" y="85350"/>
            <a:ext cx="9144000" cy="2387600"/>
          </a:xfrm>
        </p:spPr>
        <p:txBody>
          <a:bodyPr/>
          <a:lstStyle/>
          <a:p>
            <a:pPr algn="l"/>
            <a:r>
              <a:rPr lang="nl-NL" b="1" dirty="0">
                <a:solidFill>
                  <a:schemeClr val="bg1"/>
                </a:solidFill>
              </a:rPr>
              <a:t>Werkwoordspelling van de persoonsvorm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5F3F0C5-8A26-4E5E-97BA-CD593F64FD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9308" y="3429000"/>
            <a:ext cx="6165273" cy="1354425"/>
          </a:xfrm>
        </p:spPr>
        <p:txBody>
          <a:bodyPr>
            <a:normAutofit fontScale="92500" lnSpcReduction="10000"/>
          </a:bodyPr>
          <a:lstStyle/>
          <a:p>
            <a:endParaRPr lang="nl-NL" sz="4400" dirty="0"/>
          </a:p>
          <a:p>
            <a:pPr algn="l"/>
            <a:r>
              <a:rPr lang="nl-NL" sz="5400" dirty="0">
                <a:solidFill>
                  <a:schemeClr val="bg1"/>
                </a:solidFill>
              </a:rPr>
              <a:t>Tegenwoordige tijd</a:t>
            </a:r>
          </a:p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9816CFB6-0B02-4E67-AFB7-C0248B2123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7896" y="1677305"/>
            <a:ext cx="3334247" cy="4857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50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919B4E-8C39-49BF-ADAE-4CA3FBD61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764096"/>
            <a:ext cx="10515600" cy="1055112"/>
          </a:xfrm>
        </p:spPr>
        <p:txBody>
          <a:bodyPr/>
          <a:lstStyle/>
          <a:p>
            <a:r>
              <a:rPr lang="nl-NL" b="1" dirty="0">
                <a:solidFill>
                  <a:schemeClr val="bg1"/>
                </a:solidFill>
              </a:rPr>
              <a:t>1 vraag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8A3C711-2673-4BBB-8AE6-3E6D4E0D6A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517472"/>
            <a:ext cx="10515600" cy="1055113"/>
          </a:xfrm>
        </p:spPr>
        <p:txBody>
          <a:bodyPr>
            <a:normAutofit/>
          </a:bodyPr>
          <a:lstStyle/>
          <a:p>
            <a:r>
              <a:rPr lang="nl-NL" sz="4800" dirty="0">
                <a:solidFill>
                  <a:schemeClr val="bg1"/>
                </a:solidFill>
              </a:rPr>
              <a:t>Stam of stam + t?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7D13FCE-2485-46F5-A937-52361F6220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0271" y="3572585"/>
            <a:ext cx="4608641" cy="2896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023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1BD2F0-DCEB-4D4E-BEEE-2DD727966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09347"/>
            <a:ext cx="10515600" cy="1004279"/>
          </a:xfrm>
        </p:spPr>
        <p:txBody>
          <a:bodyPr/>
          <a:lstStyle/>
          <a:p>
            <a:r>
              <a:rPr lang="nl-NL" b="1" dirty="0"/>
              <a:t> 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E7B63EC-AAAF-49F9-9020-65831307DA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4550" y="1421432"/>
            <a:ext cx="10515600" cy="5163950"/>
          </a:xfrm>
        </p:spPr>
        <p:txBody>
          <a:bodyPr/>
          <a:lstStyle/>
          <a:p>
            <a:endParaRPr lang="nl-NL" sz="3200" cap="all" dirty="0">
              <a:solidFill>
                <a:prstClr val="white"/>
              </a:solidFill>
              <a:latin typeface="Tw Cen MT" panose="020B0602020104020603"/>
              <a:ea typeface="+mj-ea"/>
              <a:cs typeface="+mj-cs"/>
            </a:endParaRPr>
          </a:p>
          <a:p>
            <a:r>
              <a:rPr lang="nl-NL" sz="3200" cap="all" dirty="0">
                <a:solidFill>
                  <a:prstClr val="white"/>
                </a:solidFill>
                <a:latin typeface="Tw Cen MT" panose="020B0602020104020603"/>
                <a:ea typeface="+mj-ea"/>
                <a:cs typeface="+mj-cs"/>
              </a:rPr>
              <a:t>Ik				=</a:t>
            </a:r>
            <a:br>
              <a:rPr lang="nl-NL" sz="3200" cap="all" dirty="0">
                <a:solidFill>
                  <a:prstClr val="white"/>
                </a:solidFill>
                <a:latin typeface="Tw Cen MT" panose="020B0602020104020603"/>
                <a:ea typeface="+mj-ea"/>
                <a:cs typeface="+mj-cs"/>
              </a:rPr>
            </a:br>
            <a:endParaRPr lang="nl-NL" sz="3200" cap="all" dirty="0">
              <a:solidFill>
                <a:prstClr val="white"/>
              </a:solidFill>
              <a:latin typeface="Tw Cen MT" panose="020B0602020104020603"/>
              <a:ea typeface="+mj-ea"/>
              <a:cs typeface="+mj-cs"/>
            </a:endParaRPr>
          </a:p>
          <a:p>
            <a:r>
              <a:rPr lang="nl-NL" sz="3200" cap="all" dirty="0">
                <a:solidFill>
                  <a:prstClr val="white"/>
                </a:solidFill>
                <a:latin typeface="Tw Cen MT" panose="020B0602020104020603"/>
                <a:ea typeface="+mj-ea"/>
                <a:cs typeface="+mj-cs"/>
              </a:rPr>
              <a:t>Jij				=         	+ t</a:t>
            </a:r>
            <a:br>
              <a:rPr lang="nl-NL" sz="3200" cap="all" dirty="0">
                <a:solidFill>
                  <a:prstClr val="white"/>
                </a:solidFill>
                <a:latin typeface="Tw Cen MT" panose="020B0602020104020603"/>
                <a:ea typeface="+mj-ea"/>
                <a:cs typeface="+mj-cs"/>
              </a:rPr>
            </a:br>
            <a:endParaRPr lang="nl-NL" sz="3200" cap="all" dirty="0">
              <a:solidFill>
                <a:prstClr val="white"/>
              </a:solidFill>
              <a:latin typeface="Tw Cen MT" panose="020B0602020104020603"/>
              <a:ea typeface="+mj-ea"/>
              <a:cs typeface="+mj-cs"/>
            </a:endParaRPr>
          </a:p>
          <a:p>
            <a:r>
              <a:rPr lang="nl-NL" sz="3200" cap="all" dirty="0">
                <a:solidFill>
                  <a:prstClr val="white"/>
                </a:solidFill>
                <a:latin typeface="Tw Cen MT" panose="020B0602020104020603"/>
                <a:ea typeface="+mj-ea"/>
                <a:cs typeface="+mj-cs"/>
              </a:rPr>
              <a:t>Hij/zij/ het 		=		+ T</a:t>
            </a:r>
            <a:br>
              <a:rPr lang="nl-NL" sz="3200" cap="all" dirty="0">
                <a:solidFill>
                  <a:prstClr val="white"/>
                </a:solidFill>
                <a:latin typeface="Tw Cen MT" panose="020B0602020104020603"/>
                <a:ea typeface="+mj-ea"/>
                <a:cs typeface="+mj-cs"/>
              </a:rPr>
            </a:br>
            <a:endParaRPr lang="nl-NL" sz="3200" cap="all" dirty="0">
              <a:solidFill>
                <a:prstClr val="white"/>
              </a:solidFill>
              <a:latin typeface="Tw Cen MT" panose="020B0602020104020603"/>
              <a:ea typeface="+mj-ea"/>
              <a:cs typeface="+mj-cs"/>
            </a:endParaRPr>
          </a:p>
          <a:p>
            <a:r>
              <a:rPr lang="nl-NL" sz="3200" cap="all" dirty="0">
                <a:solidFill>
                  <a:prstClr val="white"/>
                </a:solidFill>
                <a:latin typeface="Tw Cen MT" panose="020B0602020104020603"/>
                <a:ea typeface="+mj-ea"/>
                <a:cs typeface="+mj-cs"/>
              </a:rPr>
              <a:t>er/dat enz. 		= 		+ t</a:t>
            </a:r>
            <a:br>
              <a:rPr lang="nl-NL" sz="3200" cap="all" dirty="0">
                <a:solidFill>
                  <a:prstClr val="white"/>
                </a:solidFill>
                <a:latin typeface="Tw Cen MT" panose="020B0602020104020603"/>
                <a:ea typeface="+mj-ea"/>
                <a:cs typeface="+mj-cs"/>
              </a:rPr>
            </a:b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F5E3F1CE-E3E5-40EF-83BE-E594157258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8968" y="1751348"/>
            <a:ext cx="894331" cy="894331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A06CE729-49C4-4C77-898A-F78198C66C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5318" y="4778993"/>
            <a:ext cx="907032" cy="887982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E0C4B4B9-DD44-4AF5-A7D3-34E1638676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5318" y="2774213"/>
            <a:ext cx="887981" cy="887981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1772A4AB-7317-44D0-B253-498FEC76A5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8969" y="3762478"/>
            <a:ext cx="913382" cy="887981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EE9B5372-8307-48D8-8F78-A4885DEF3C19}"/>
              </a:ext>
            </a:extLst>
          </p:cNvPr>
          <p:cNvSpPr txBox="1"/>
          <p:nvPr/>
        </p:nvSpPr>
        <p:spPr>
          <a:xfrm>
            <a:off x="844550" y="323600"/>
            <a:ext cx="93109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b="1" dirty="0">
                <a:solidFill>
                  <a:schemeClr val="bg1"/>
                </a:solidFill>
                <a:latin typeface="+mj-lt"/>
              </a:rPr>
              <a:t>Onderwerp</a:t>
            </a:r>
            <a:r>
              <a:rPr lang="nl-NL" sz="6000" b="1" dirty="0">
                <a:solidFill>
                  <a:schemeClr val="bg1"/>
                </a:solidFill>
              </a:rPr>
              <a:t> </a:t>
            </a:r>
            <a:r>
              <a:rPr lang="nl-NL" sz="6000" b="1" dirty="0">
                <a:solidFill>
                  <a:schemeClr val="bg1"/>
                </a:solidFill>
                <a:latin typeface="+mj-lt"/>
              </a:rPr>
              <a:t>enkelvoud</a:t>
            </a:r>
          </a:p>
        </p:txBody>
      </p:sp>
    </p:spTree>
    <p:extLst>
      <p:ext uri="{BB962C8B-B14F-4D97-AF65-F5344CB8AC3E}">
        <p14:creationId xmlns:p14="http://schemas.microsoft.com/office/powerpoint/2010/main" val="3528673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70EAA1-33AF-4EF0-886F-45EBF0F15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136010"/>
            <a:ext cx="10515600" cy="926458"/>
          </a:xfrm>
        </p:spPr>
        <p:txBody>
          <a:bodyPr/>
          <a:lstStyle/>
          <a:p>
            <a:r>
              <a:rPr lang="nl-NL" b="1" dirty="0">
                <a:solidFill>
                  <a:schemeClr val="bg1"/>
                </a:solidFill>
              </a:rPr>
              <a:t>Let op!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80A6D57-7713-4FF8-A26E-AC046F7F79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062467"/>
            <a:ext cx="10515600" cy="4377243"/>
          </a:xfrm>
        </p:spPr>
        <p:txBody>
          <a:bodyPr>
            <a:normAutofit/>
          </a:bodyPr>
          <a:lstStyle/>
          <a:p>
            <a:r>
              <a:rPr lang="nl-NL" sz="4000" dirty="0">
                <a:solidFill>
                  <a:schemeClr val="bg1"/>
                </a:solidFill>
              </a:rPr>
              <a:t>Jij/je achter persoonsvorm dan ook alleen stam</a:t>
            </a:r>
          </a:p>
          <a:p>
            <a:r>
              <a:rPr lang="nl-NL" sz="4400" dirty="0">
                <a:solidFill>
                  <a:schemeClr val="tx1"/>
                </a:solidFill>
              </a:rPr>
              <a:t>           </a:t>
            </a:r>
          </a:p>
          <a:p>
            <a:r>
              <a:rPr lang="nl-NL" sz="4400" dirty="0">
                <a:solidFill>
                  <a:schemeClr val="tx1"/>
                </a:solidFill>
              </a:rPr>
              <a:t>           </a:t>
            </a:r>
            <a:r>
              <a:rPr lang="nl-NL" sz="4400" dirty="0">
                <a:solidFill>
                  <a:schemeClr val="bg1"/>
                </a:solidFill>
              </a:rPr>
              <a:t>Jij/je*</a:t>
            </a:r>
          </a:p>
          <a:p>
            <a:endParaRPr lang="nl-NL" sz="4400" dirty="0">
              <a:solidFill>
                <a:schemeClr val="tx1"/>
              </a:solidFill>
            </a:endParaRPr>
          </a:p>
          <a:p>
            <a:endParaRPr lang="nl-NL" sz="3600" dirty="0">
              <a:solidFill>
                <a:schemeClr val="tx1"/>
              </a:solidFill>
            </a:endParaRPr>
          </a:p>
          <a:p>
            <a:r>
              <a:rPr lang="nl-NL" sz="3200" dirty="0">
                <a:solidFill>
                  <a:schemeClr val="bg1"/>
                </a:solidFill>
              </a:rPr>
              <a:t>*Alleen als ‘je’ de betekenis van ‘jij’ heeft</a:t>
            </a:r>
          </a:p>
          <a:p>
            <a:endParaRPr lang="nl-NL" sz="4400" dirty="0">
              <a:solidFill>
                <a:schemeClr val="tx1"/>
              </a:solidFill>
            </a:endParaRPr>
          </a:p>
          <a:p>
            <a:endParaRPr lang="nl-NL" sz="4400" dirty="0">
              <a:solidFill>
                <a:schemeClr val="tx1"/>
              </a:solidFill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3EA465F9-EE71-4FE5-A5AF-7E81E31BB9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850" y="3164663"/>
            <a:ext cx="1376464" cy="13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379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7E1626-8170-49A9-89CC-07BA50B47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628153"/>
            <a:ext cx="10515600" cy="866694"/>
          </a:xfrm>
        </p:spPr>
        <p:txBody>
          <a:bodyPr>
            <a:normAutofit fontScale="90000"/>
          </a:bodyPr>
          <a:lstStyle/>
          <a:p>
            <a:r>
              <a:rPr lang="nl-NL" b="1" dirty="0">
                <a:solidFill>
                  <a:schemeClr val="bg1"/>
                </a:solidFill>
              </a:rPr>
              <a:t>Voorbeelden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82B2276-8DE2-4C66-AB04-5311B1DDDE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151449"/>
            <a:ext cx="10515600" cy="4416328"/>
          </a:xfrm>
        </p:spPr>
        <p:txBody>
          <a:bodyPr/>
          <a:lstStyle/>
          <a:p>
            <a:r>
              <a:rPr lang="nl-NL" sz="3200" dirty="0">
                <a:solidFill>
                  <a:schemeClr val="bg1"/>
                </a:solidFill>
              </a:rPr>
              <a:t>Ik slaap vandaag uit.					= stam</a:t>
            </a:r>
          </a:p>
          <a:p>
            <a:r>
              <a:rPr lang="nl-NL" sz="3200" dirty="0">
                <a:solidFill>
                  <a:schemeClr val="bg1"/>
                </a:solidFill>
              </a:rPr>
              <a:t>Dat heb je geweldig gedaan.			= stam</a:t>
            </a:r>
          </a:p>
          <a:p>
            <a:r>
              <a:rPr lang="nl-NL" sz="3200" dirty="0">
                <a:solidFill>
                  <a:schemeClr val="bg1"/>
                </a:solidFill>
              </a:rPr>
              <a:t>Daar word jij vast blij van.				= stam</a:t>
            </a:r>
          </a:p>
          <a:p>
            <a:r>
              <a:rPr lang="nl-NL" sz="3200" dirty="0">
                <a:solidFill>
                  <a:schemeClr val="bg1"/>
                </a:solidFill>
              </a:rPr>
              <a:t>Welk cijfer denkt Bart te hebben?		= stam + t</a:t>
            </a:r>
          </a:p>
          <a:p>
            <a:r>
              <a:rPr lang="nl-NL" sz="3200" dirty="0">
                <a:solidFill>
                  <a:schemeClr val="bg1"/>
                </a:solidFill>
              </a:rPr>
              <a:t>Daphne beantwoordt de vraag juist. 		= stam + t</a:t>
            </a:r>
          </a:p>
          <a:p>
            <a:r>
              <a:rPr lang="nl-NL" sz="3200" dirty="0">
                <a:solidFill>
                  <a:schemeClr val="bg1"/>
                </a:solidFill>
              </a:rPr>
              <a:t>Loopt je batterij nog steeds zo snel leeg?	= stam + 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48633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30757F-221A-42A0-BC89-AACF7D4F0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912071"/>
            <a:ext cx="10515600" cy="916730"/>
          </a:xfrm>
        </p:spPr>
        <p:txBody>
          <a:bodyPr/>
          <a:lstStyle/>
          <a:p>
            <a:r>
              <a:rPr lang="nl-NL" b="1" dirty="0">
                <a:solidFill>
                  <a:schemeClr val="bg1"/>
                </a:solidFill>
              </a:rPr>
              <a:t>Onderwerp meervoud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A9DF26B-A957-4A74-B6F1-E4713D1575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013582"/>
            <a:ext cx="10515600" cy="2647916"/>
          </a:xfrm>
        </p:spPr>
        <p:txBody>
          <a:bodyPr>
            <a:normAutofit/>
          </a:bodyPr>
          <a:lstStyle/>
          <a:p>
            <a:r>
              <a:rPr lang="nl-NL" sz="4400" cap="all" dirty="0">
                <a:solidFill>
                  <a:prstClr val="white"/>
                </a:solidFill>
                <a:latin typeface="Tw Cen MT" panose="020B0602020104020603"/>
                <a:ea typeface="+mj-ea"/>
                <a:cs typeface="+mj-cs"/>
              </a:rPr>
              <a:t>wij/jullie/zij = hele werkwoord</a:t>
            </a:r>
            <a:endParaRPr lang="nl-NL" sz="4400" dirty="0"/>
          </a:p>
        </p:txBody>
      </p:sp>
    </p:spTree>
    <p:extLst>
      <p:ext uri="{BB962C8B-B14F-4D97-AF65-F5344CB8AC3E}">
        <p14:creationId xmlns:p14="http://schemas.microsoft.com/office/powerpoint/2010/main" val="3177087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Blauw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177</Words>
  <Application>Microsoft Office PowerPoint</Application>
  <PresentationFormat>Breedbeeld</PresentationFormat>
  <Paragraphs>28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Tw Cen MT</vt:lpstr>
      <vt:lpstr>Office Theme</vt:lpstr>
      <vt:lpstr>Werkwoordspelling van de persoonsvorm </vt:lpstr>
      <vt:lpstr>1 vraag</vt:lpstr>
      <vt:lpstr> </vt:lpstr>
      <vt:lpstr>Let op!</vt:lpstr>
      <vt:lpstr>Voorbeelden</vt:lpstr>
      <vt:lpstr>Onderwerp meervoud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Werkwoordspelling van de persoonsvorm</dc:title>
  <dc:creator>Ouden den E.P. (Erwin)</dc:creator>
  <cp:lastModifiedBy>Ouden den E.P. (Erwin)</cp:lastModifiedBy>
  <cp:revision>15</cp:revision>
  <dcterms:created xsi:type="dcterms:W3CDTF">2020-10-26T13:22:07Z</dcterms:created>
  <dcterms:modified xsi:type="dcterms:W3CDTF">2020-11-02T09:35:19Z</dcterms:modified>
</cp:coreProperties>
</file>